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Exploring Artificial Intelligence: Theory Meets Practice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Presented by: </a:t>
            </a:r>
            <a:pPr algn="ctr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FAHIMAJJAMAN JAINA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(ID: 0562310005101045) </a:t>
            </a:r>
            <a:pPr algn="ctr" indent="0" marL="0">
              <a:lnSpc>
                <a:spcPts val="3000"/>
              </a:lnSpc>
              <a:buNone/>
            </a:pP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Course Code: CSE-06133115 (Theory), CSE-06133116 (Lab) </a:t>
            </a:r>
            <a:pPr algn="ctr" indent="0" marL="0">
              <a:lnSpc>
                <a:spcPts val="3000"/>
              </a:lnSpc>
              <a:buNone/>
            </a:pP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Course Taken By: Razorshi Prozzwal Talukder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Your attention and engagement are greatly appreciated.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564243"/>
            <a:ext cx="112717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Course Overview: Why AI Matters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262723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understand fundamental AI principles and implement intelligent systems capable of solving real-world challenges using Python. This course bridges the gap between theoretical knowledge and practical application.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752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Study AI?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463177"/>
            <a:ext cx="4318278" cy="9575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7039" y="5659993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model and simulate intelligent behaviour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2" y="4463177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95317" y="5659993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tackle complex, human-centred problems</a:t>
            </a:r>
            <a:endParaRPr lang="en-US" sz="1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79" y="4463177"/>
            <a:ext cx="4318278" cy="9575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3595" y="5659993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 innovate across various industries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83644"/>
            <a:ext cx="8489633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Theoretical Foundations of AI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719257" y="1599128"/>
            <a:ext cx="6493193" cy="1611511"/>
          </a:xfrm>
          <a:prstGeom prst="roundRect">
            <a:avLst>
              <a:gd name="adj" fmla="val 6809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96397" y="1599128"/>
            <a:ext cx="91440" cy="1611511"/>
          </a:xfrm>
          <a:prstGeom prst="roundRect">
            <a:avLst>
              <a:gd name="adj" fmla="val 33714"/>
            </a:avLst>
          </a:prstGeom>
          <a:solidFill>
            <a:srgbClr val="0A988B"/>
          </a:solidFill>
          <a:ln/>
        </p:spPr>
      </p:sp>
      <p:sp>
        <p:nvSpPr>
          <p:cNvPr id="5" name="Text 3"/>
          <p:cNvSpPr/>
          <p:nvPr/>
        </p:nvSpPr>
        <p:spPr>
          <a:xfrm>
            <a:off x="1016198" y="1827490"/>
            <a:ext cx="250567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AI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016198" y="2252901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Environments &amp; Agents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16198" y="2653546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vs Human Intelligence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7951" y="1599128"/>
            <a:ext cx="6493193" cy="1611511"/>
          </a:xfrm>
          <a:prstGeom prst="roundRect">
            <a:avLst>
              <a:gd name="adj" fmla="val 6809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5091" y="1599128"/>
            <a:ext cx="91440" cy="1611511"/>
          </a:xfrm>
          <a:prstGeom prst="roundRect">
            <a:avLst>
              <a:gd name="adj" fmla="val 33714"/>
            </a:avLst>
          </a:prstGeom>
          <a:solidFill>
            <a:srgbClr val="0A988B"/>
          </a:solidFill>
          <a:ln/>
        </p:spPr>
      </p:sp>
      <p:sp>
        <p:nvSpPr>
          <p:cNvPr id="10" name="Text 8"/>
          <p:cNvSpPr/>
          <p:nvPr/>
        </p:nvSpPr>
        <p:spPr>
          <a:xfrm>
            <a:off x="7714893" y="1827490"/>
            <a:ext cx="2680692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Search Algorithms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714893" y="2252901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BFS, DFS, UCS, IDS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714893" y="2653546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Heuristic &amp; A\* Search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9257" y="3416141"/>
            <a:ext cx="6493193" cy="2012156"/>
          </a:xfrm>
          <a:prstGeom prst="roundRect">
            <a:avLst>
              <a:gd name="adj" fmla="val 5453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96397" y="3416141"/>
            <a:ext cx="91440" cy="2012156"/>
          </a:xfrm>
          <a:prstGeom prst="roundRect">
            <a:avLst>
              <a:gd name="adj" fmla="val 33714"/>
            </a:avLst>
          </a:prstGeom>
          <a:solidFill>
            <a:srgbClr val="0A988B"/>
          </a:solidFill>
          <a:ln/>
        </p:spPr>
      </p:sp>
      <p:sp>
        <p:nvSpPr>
          <p:cNvPr id="15" name="Text 13"/>
          <p:cNvSpPr/>
          <p:nvPr/>
        </p:nvSpPr>
        <p:spPr>
          <a:xfrm>
            <a:off x="1016198" y="3644503"/>
            <a:ext cx="2417802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Local Search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1016198" y="4069913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Hill Climbing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16198" y="4470559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Simulated Annealing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16198" y="4871204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Genetic Algorithms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417951" y="3416141"/>
            <a:ext cx="6493193" cy="2012156"/>
          </a:xfrm>
          <a:prstGeom prst="roundRect">
            <a:avLst>
              <a:gd name="adj" fmla="val 5453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95091" y="3416141"/>
            <a:ext cx="91440" cy="2012156"/>
          </a:xfrm>
          <a:prstGeom prst="roundRect">
            <a:avLst>
              <a:gd name="adj" fmla="val 33714"/>
            </a:avLst>
          </a:prstGeom>
          <a:solidFill>
            <a:srgbClr val="0A988B"/>
          </a:solidFill>
          <a:ln/>
        </p:spPr>
      </p:sp>
      <p:sp>
        <p:nvSpPr>
          <p:cNvPr id="21" name="Text 19"/>
          <p:cNvSpPr/>
          <p:nvPr/>
        </p:nvSpPr>
        <p:spPr>
          <a:xfrm>
            <a:off x="7714893" y="3644503"/>
            <a:ext cx="2745462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Adversarial Search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7714893" y="4069913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Minimax Algorithm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714893" y="4470559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Alpha-Beta Pruning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19257" y="5633799"/>
            <a:ext cx="6493193" cy="2012156"/>
          </a:xfrm>
          <a:prstGeom prst="roundRect">
            <a:avLst>
              <a:gd name="adj" fmla="val 5453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96397" y="5633799"/>
            <a:ext cx="91440" cy="2012156"/>
          </a:xfrm>
          <a:prstGeom prst="roundRect">
            <a:avLst>
              <a:gd name="adj" fmla="val 33714"/>
            </a:avLst>
          </a:prstGeom>
          <a:solidFill>
            <a:srgbClr val="0A988B"/>
          </a:solidFill>
          <a:ln/>
        </p:spPr>
      </p:sp>
      <p:sp>
        <p:nvSpPr>
          <p:cNvPr id="26" name="Text 24"/>
          <p:cNvSpPr/>
          <p:nvPr/>
        </p:nvSpPr>
        <p:spPr>
          <a:xfrm>
            <a:off x="1016198" y="5862161"/>
            <a:ext cx="2440186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CSP &amp; Reasoning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1016198" y="6287572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Backtracking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16198" y="6688217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Bayesian Inference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417951" y="5633799"/>
            <a:ext cx="6493193" cy="2012156"/>
          </a:xfrm>
          <a:prstGeom prst="roundRect">
            <a:avLst>
              <a:gd name="adj" fmla="val 5453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395091" y="5633799"/>
            <a:ext cx="91440" cy="2012156"/>
          </a:xfrm>
          <a:prstGeom prst="roundRect">
            <a:avLst>
              <a:gd name="adj" fmla="val 33714"/>
            </a:avLst>
          </a:prstGeom>
          <a:solidFill>
            <a:srgbClr val="0A988B"/>
          </a:solidFill>
          <a:ln/>
        </p:spPr>
      </p:sp>
      <p:sp>
        <p:nvSpPr>
          <p:cNvPr id="31" name="Text 29"/>
          <p:cNvSpPr/>
          <p:nvPr/>
        </p:nvSpPr>
        <p:spPr>
          <a:xfrm>
            <a:off x="7714893" y="5862161"/>
            <a:ext cx="2833687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Learning &amp; Planning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7714893" y="6287572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Reinforcement Learning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714893" y="6688217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Bellman Equation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714893" y="7088862"/>
            <a:ext cx="596788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Policy Iteration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626" y="629126"/>
            <a:ext cx="5963960" cy="52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Hands-on Lab Activities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626626" y="1513642"/>
            <a:ext cx="13377148" cy="1074182"/>
          </a:xfrm>
          <a:prstGeom prst="roundRect">
            <a:avLst>
              <a:gd name="adj" fmla="val 2500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9486" y="1536502"/>
            <a:ext cx="716161" cy="1028462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873323" y="1882854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544598" y="1715453"/>
            <a:ext cx="233469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Search Algorithms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544598" y="2086094"/>
            <a:ext cx="1243631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Implemented Breadth-First Search (BFS), Depth-First Search (DFS), Uniform Cost Search (UCS), and A* search in Python for pathfinding and state-space exploration.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26626" y="2766774"/>
            <a:ext cx="13377148" cy="1074182"/>
          </a:xfrm>
          <a:prstGeom prst="roundRect">
            <a:avLst>
              <a:gd name="adj" fmla="val 2500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49486" y="2789634"/>
            <a:ext cx="716161" cy="1028462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873323" y="3135987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544598" y="2968585"/>
            <a:ext cx="319385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Heuristics &amp; Local Search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544598" y="3339227"/>
            <a:ext cx="1243631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Solved complex optimization problems using local search techniques like simulated annealing and genetic algorithms.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626626" y="4019907"/>
            <a:ext cx="13377148" cy="1074182"/>
          </a:xfrm>
          <a:prstGeom prst="roundRect">
            <a:avLst>
              <a:gd name="adj" fmla="val 2500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49486" y="4042767"/>
            <a:ext cx="716161" cy="1028462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5" name="Text 13"/>
          <p:cNvSpPr/>
          <p:nvPr/>
        </p:nvSpPr>
        <p:spPr>
          <a:xfrm>
            <a:off x="873323" y="4389120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544598" y="4221718"/>
            <a:ext cx="240065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Adversarial Games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544598" y="4592360"/>
            <a:ext cx="1243631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Developed AI for Tic-Tac-Toe and Chess, incorporating Minimax and Alpha-Beta Pruning for optimal decision-making.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626626" y="5273040"/>
            <a:ext cx="13377148" cy="1074182"/>
          </a:xfrm>
          <a:prstGeom prst="roundRect">
            <a:avLst>
              <a:gd name="adj" fmla="val 2500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49486" y="5295900"/>
            <a:ext cx="716161" cy="1028462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20" name="Text 18"/>
          <p:cNvSpPr/>
          <p:nvPr/>
        </p:nvSpPr>
        <p:spPr>
          <a:xfrm>
            <a:off x="873323" y="5642253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544598" y="5474851"/>
            <a:ext cx="423267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Constraint Satisfaction Problems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544598" y="5845493"/>
            <a:ext cx="1243631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Addressed CSPs such as Map Coloring and the Two + Two = Four puzzle, applying backtracking search.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626626" y="6526173"/>
            <a:ext cx="13377148" cy="1074182"/>
          </a:xfrm>
          <a:prstGeom prst="roundRect">
            <a:avLst>
              <a:gd name="adj" fmla="val 2500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49486" y="6549033"/>
            <a:ext cx="716161" cy="1028462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25" name="Text 23"/>
          <p:cNvSpPr/>
          <p:nvPr/>
        </p:nvSpPr>
        <p:spPr>
          <a:xfrm>
            <a:off x="873323" y="6895386"/>
            <a:ext cx="2684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544598" y="6727984"/>
            <a:ext cx="302371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Reinforcement Learning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1544598" y="7098625"/>
            <a:ext cx="1243631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Implemented core Reinforcement Learning algorithms including Value Iteration and Policy Iteration for decision-making in dynamic environments.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060" y="524947"/>
            <a:ext cx="7188398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in Action: Game Projects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60" y="1587460"/>
            <a:ext cx="5870138" cy="43167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8060" y="6118860"/>
            <a:ext cx="3680460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Chess AI Engine (Prototype)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8060" y="6590348"/>
            <a:ext cx="641425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Utilises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Minimax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Alpha-Beta Pruning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68060" y="6962418"/>
            <a:ext cx="641425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Efficiently evaluates and selects optimal moves.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68060" y="7334488"/>
            <a:ext cx="641425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foundation for advanced strategic gameplay.</a:t>
            </a:r>
            <a:endParaRPr lang="en-US" sz="1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06" y="1587460"/>
            <a:ext cx="4037290" cy="43167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55706" y="6118860"/>
            <a:ext cx="2245876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Tic-Tac-Toe AI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555706" y="6590348"/>
            <a:ext cx="641425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Implemented using the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Minimax Algorithm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555706" y="6962418"/>
            <a:ext cx="641425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the AI makes optimal, unbeatable moves.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555706" y="7334488"/>
            <a:ext cx="641425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Demonstrates foundational game theory concepts.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0696"/>
            <a:ext cx="81687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Tools and Acquired Skills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43463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3145393"/>
            <a:ext cx="31639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 Proficiency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854994" y="3640931"/>
            <a:ext cx="53105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Mastered Python for AI algorithm development and data manipulation.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43" y="2943463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82013" y="3145393"/>
            <a:ext cx="28940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Algorithm Design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82013" y="3640931"/>
            <a:ext cx="531066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Developed robust skills in designing and implementing complex algorithms.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005388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54994" y="5207318"/>
            <a:ext cx="34842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Debugging Expertise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854994" y="5702856"/>
            <a:ext cx="53105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Honed abilities to diagnose and resolve issues efficiently in AI systems.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5005388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82013" y="52073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82013" y="5702856"/>
            <a:ext cx="531066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Applied analytical thinking to dissect and solve intricate AI challenges.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7498"/>
            <a:ext cx="120467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Learning Outcomes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70265"/>
            <a:ext cx="6357818" cy="3271718"/>
          </a:xfrm>
          <a:prstGeom prst="roundRect">
            <a:avLst>
              <a:gd name="adj" fmla="val 1098"/>
            </a:avLst>
          </a:prstGeom>
          <a:noFill/>
          <a:ln w="30480">
            <a:solidFill>
              <a:srgbClr val="49606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07519" y="334006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From Theory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107519" y="3905964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Compare AI with traditional computational methods.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07519" y="4372689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Apply various search &amp; reasoning techniques.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107519" y="4839414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 reinforcement learning principles.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107519" y="5306139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 communication through academic presentations.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34858" y="3070265"/>
            <a:ext cx="6357818" cy="3271718"/>
          </a:xfrm>
          <a:prstGeom prst="roundRect">
            <a:avLst>
              <a:gd name="adj" fmla="val 1098"/>
            </a:avLst>
          </a:prstGeom>
          <a:noFill/>
          <a:ln w="30480">
            <a:solidFill>
              <a:srgbClr val="49606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04653" y="334006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From Lab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704653" y="3905964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diverse AI algorithms in Python.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704653" y="4372689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Analyse algorithm performance in various scenarios.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704653" y="4839414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Apply theoretical knowledge to real-world problems.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704653" y="5306139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 and report on practical AI projects.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07012"/>
            <a:ext cx="96020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 Learning Reflection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89778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4186595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Theory: Conceptual Understanding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5034082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theoretical component provided a solid foundation, illuminating the 'what' and 'why' behind AI.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02" y="2989778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4186595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Lab: Practical Application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95317" y="5034082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Lab sessions transformed abstract concepts into tangible skills, bridging theory with practical implementation.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79" y="2989778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4186595"/>
            <a:ext cx="38335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Holistic Understanding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4682133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 now grasp how intelligent systems think, search for solutions, and continuously learn and adapt.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354" y="427673"/>
            <a:ext cx="3792736" cy="457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Goals in AI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44354" y="1196102"/>
            <a:ext cx="1354169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My journey in Artificial Intelligence is just beginning. I aim to: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44354" y="1619726"/>
            <a:ext cx="622102" cy="933212"/>
          </a:xfrm>
          <a:prstGeom prst="roundRect">
            <a:avLst>
              <a:gd name="adj" fmla="val 360068"/>
            </a:avLst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738783" y="1940481"/>
            <a:ext cx="23324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321951" y="1775222"/>
            <a:ext cx="1858328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Advanced Topics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321951" y="2097167"/>
            <a:ext cx="12764095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Delve deeper into Deep Learning, Natural Language Processing, and Computer Vision.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44354" y="2669500"/>
            <a:ext cx="622102" cy="933212"/>
          </a:xfrm>
          <a:prstGeom prst="roundRect">
            <a:avLst>
              <a:gd name="adj" fmla="val 360068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738783" y="2990255"/>
            <a:ext cx="23324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321951" y="2824996"/>
            <a:ext cx="2134076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Real-World Projects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321951" y="3146941"/>
            <a:ext cx="12764095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Engage in projects that solve practical problems, strengthening applied experience.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44354" y="3719274"/>
            <a:ext cx="622102" cy="933212"/>
          </a:xfrm>
          <a:prstGeom prst="roundRect">
            <a:avLst>
              <a:gd name="adj" fmla="val 360068"/>
            </a:avLst>
          </a:prstGeom>
          <a:solidFill>
            <a:srgbClr val="304755"/>
          </a:solidFill>
          <a:ln/>
        </p:spPr>
      </p:sp>
      <p:sp>
        <p:nvSpPr>
          <p:cNvPr id="13" name="Text 11"/>
          <p:cNvSpPr/>
          <p:nvPr/>
        </p:nvSpPr>
        <p:spPr>
          <a:xfrm>
            <a:off x="738783" y="4040029"/>
            <a:ext cx="23324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321951" y="3874770"/>
            <a:ext cx="2709029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 Contribution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1321951" y="4196715"/>
            <a:ext cx="12764095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Actively contribute to open-source AI communities and GitHub repositories.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544354" y="4769048"/>
            <a:ext cx="622102" cy="933212"/>
          </a:xfrm>
          <a:prstGeom prst="roundRect">
            <a:avLst>
              <a:gd name="adj" fmla="val 360068"/>
            </a:avLst>
          </a:prstGeom>
          <a:solidFill>
            <a:srgbClr val="304755"/>
          </a:solidFill>
          <a:ln/>
        </p:spPr>
      </p:sp>
      <p:sp>
        <p:nvSpPr>
          <p:cNvPr id="17" name="Text 15"/>
          <p:cNvSpPr/>
          <p:nvPr/>
        </p:nvSpPr>
        <p:spPr>
          <a:xfrm>
            <a:off x="738783" y="5089803"/>
            <a:ext cx="23324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321951" y="4924544"/>
            <a:ext cx="2269569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Continuous Learning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1321951" y="5246489"/>
            <a:ext cx="12764095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Pursue certifications and advanced courses in AI and Data Science.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44354" y="5818823"/>
            <a:ext cx="622102" cy="933212"/>
          </a:xfrm>
          <a:prstGeom prst="roundRect">
            <a:avLst>
              <a:gd name="adj" fmla="val 360068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738783" y="6139577"/>
            <a:ext cx="23324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321951" y="5974318"/>
            <a:ext cx="2446020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Portfolio Development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321951" y="6296263"/>
            <a:ext cx="12764095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 a robust portfolio of intelligent applications and research solutions.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544354" y="6868597"/>
            <a:ext cx="622102" cy="933212"/>
          </a:xfrm>
          <a:prstGeom prst="roundRect">
            <a:avLst>
              <a:gd name="adj" fmla="val 360068"/>
            </a:avLst>
          </a:prstGeom>
          <a:solidFill>
            <a:srgbClr val="304755"/>
          </a:solidFill>
          <a:ln/>
        </p:spPr>
      </p:sp>
      <p:sp>
        <p:nvSpPr>
          <p:cNvPr id="25" name="Text 23"/>
          <p:cNvSpPr/>
          <p:nvPr/>
        </p:nvSpPr>
        <p:spPr>
          <a:xfrm>
            <a:off x="738783" y="7189351"/>
            <a:ext cx="23324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1321951" y="7024092"/>
            <a:ext cx="1829991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Career Path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1321951" y="7346037"/>
            <a:ext cx="12764095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Seek internships/roles in Machine Learning, AI Engineering, or Data Analytics.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2025-07-11T18:24:45Z</dcterms:created>
  <dcterms:modified xsi:type="dcterms:W3CDTF">2025-07-11T18:24:45Z</dcterms:modified>
</cp:coreProperties>
</file>